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6" r:id="rId1"/>
  </p:sldMasterIdLst>
  <p:sldIdLst>
    <p:sldId id="256" r:id="rId2"/>
    <p:sldId id="257" r:id="rId3"/>
    <p:sldId id="262" r:id="rId4"/>
    <p:sldId id="263" r:id="rId5"/>
    <p:sldId id="265" r:id="rId6"/>
    <p:sldId id="266" r:id="rId7"/>
    <p:sldId id="267" r:id="rId8"/>
    <p:sldId id="287" r:id="rId9"/>
    <p:sldId id="288" r:id="rId10"/>
    <p:sldId id="291" r:id="rId11"/>
    <p:sldId id="292" r:id="rId12"/>
    <p:sldId id="289" r:id="rId13"/>
    <p:sldId id="290" r:id="rId14"/>
    <p:sldId id="293" r:id="rId15"/>
    <p:sldId id="278" r:id="rId16"/>
    <p:sldId id="268" r:id="rId17"/>
    <p:sldId id="272" r:id="rId18"/>
    <p:sldId id="276" r:id="rId19"/>
    <p:sldId id="294" r:id="rId20"/>
    <p:sldId id="29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1053313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380581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396087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C68708F-C437-4A12-A168-AD0FC2E0F5BE}" type="slidenum">
              <a:rPr lang="en-IN" smtClean="0"/>
              <a:t>‹#›</a:t>
            </a:fld>
            <a:endParaRPr lang="en-IN"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84011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324197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1450145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3564751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4057019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2851219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245083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87603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301489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227426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4012477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299932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204829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7870DE-2FBE-4C63-ACF7-7A2A2B1BC1F4}" type="datetimeFigureOut">
              <a:rPr lang="en-IN" smtClean="0"/>
              <a:t>18-01-2024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43211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C7870DE-2FBE-4C63-ACF7-7A2A2B1BC1F4}" type="datetimeFigureOut">
              <a:rPr lang="en-IN" smtClean="0"/>
              <a:t>18-01-2024</a:t>
            </a:fld>
            <a:endParaRPr lang="en-IN"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C68708F-C437-4A12-A168-AD0FC2E0F5BE}" type="slidenum">
              <a:rPr lang="en-IN" smtClean="0"/>
              <a:t>‹#›</a:t>
            </a:fld>
            <a:endParaRPr lang="en-IN" dirty="0"/>
          </a:p>
        </p:txBody>
      </p:sp>
    </p:spTree>
    <p:extLst>
      <p:ext uri="{BB962C8B-B14F-4D97-AF65-F5344CB8AC3E}">
        <p14:creationId xmlns:p14="http://schemas.microsoft.com/office/powerpoint/2010/main" val="1725911607"/>
      </p:ext>
    </p:extLst>
  </p:cSld>
  <p:clrMap bg1="dk1" tx1="lt1" bg2="dk2" tx2="lt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F74A8-E74E-AD11-F6F9-5CF0AC399684}"/>
              </a:ext>
            </a:extLst>
          </p:cNvPr>
          <p:cNvSpPr>
            <a:spLocks noGrp="1"/>
          </p:cNvSpPr>
          <p:nvPr>
            <p:ph type="ctrTitle"/>
          </p:nvPr>
        </p:nvSpPr>
        <p:spPr>
          <a:xfrm>
            <a:off x="179109" y="954339"/>
            <a:ext cx="12012891" cy="1515484"/>
          </a:xfrm>
        </p:spPr>
        <p:txBody>
          <a:bodyPr>
            <a:normAutofit/>
          </a:bodyPr>
          <a:lstStyle/>
          <a:p>
            <a:r>
              <a:rPr lang="en-US" sz="8000" dirty="0"/>
              <a:t>Dream destine </a:t>
            </a:r>
            <a:endParaRPr lang="en-IN" sz="8000" dirty="0"/>
          </a:p>
        </p:txBody>
      </p:sp>
      <p:sp>
        <p:nvSpPr>
          <p:cNvPr id="4" name="Subtitle 3">
            <a:extLst>
              <a:ext uri="{FF2B5EF4-FFF2-40B4-BE49-F238E27FC236}">
                <a16:creationId xmlns:a16="http://schemas.microsoft.com/office/drawing/2014/main" id="{26E5E057-2661-DF08-8BA6-94CE7E78DEA6}"/>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5329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4C58-3FE6-B7E9-EF31-39B85A6E85C4}"/>
              </a:ext>
            </a:extLst>
          </p:cNvPr>
          <p:cNvSpPr>
            <a:spLocks noGrp="1"/>
          </p:cNvSpPr>
          <p:nvPr>
            <p:ph type="title"/>
          </p:nvPr>
        </p:nvSpPr>
        <p:spPr>
          <a:xfrm>
            <a:off x="913795" y="141403"/>
            <a:ext cx="10353761" cy="1498862"/>
          </a:xfrm>
        </p:spPr>
        <p:txBody>
          <a:bodyPr>
            <a:normAutofit/>
          </a:bodyPr>
          <a:lstStyle/>
          <a:p>
            <a:r>
              <a:rPr lang="en-US" sz="6000" b="1" dirty="0">
                <a:latin typeface="Times New Roman" panose="02020603050405020304" pitchFamily="18" charset="0"/>
                <a:cs typeface="Times New Roman" panose="02020603050405020304" pitchFamily="18" charset="0"/>
              </a:rPr>
              <a:t>Home Page</a:t>
            </a:r>
            <a:endParaRPr lang="en-IN" sz="60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8C3C1C7-CC85-AEAA-2BF3-9F9B3E2B1038}"/>
              </a:ext>
            </a:extLst>
          </p:cNvPr>
          <p:cNvSpPr txBox="1"/>
          <p:nvPr/>
        </p:nvSpPr>
        <p:spPr>
          <a:xfrm>
            <a:off x="276519" y="2602960"/>
            <a:ext cx="4512297" cy="243143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Purpose</a:t>
            </a:r>
            <a:r>
              <a:rPr lang="en-US" sz="2400" dirty="0">
                <a:latin typeface="Times New Roman" panose="02020603050405020304" pitchFamily="18" charset="0"/>
                <a:cs typeface="Times New Roman" panose="02020603050405020304" pitchFamily="18" charset="0"/>
              </a:rPr>
              <a:t> : Serves as the initial landing page, offering an overview of the application's content.  </a:t>
            </a:r>
          </a:p>
          <a:p>
            <a:r>
              <a:rPr lang="en-US" sz="2800" b="1" dirty="0">
                <a:latin typeface="Times New Roman" panose="02020603050405020304" pitchFamily="18" charset="0"/>
                <a:cs typeface="Times New Roman" panose="02020603050405020304" pitchFamily="18" charset="0"/>
              </a:rPr>
              <a:t>Functionality</a:t>
            </a:r>
            <a:r>
              <a:rPr lang="en-US" sz="2400" dirty="0">
                <a:latin typeface="Times New Roman" panose="02020603050405020304" pitchFamily="18" charset="0"/>
                <a:cs typeface="Times New Roman" panose="02020603050405020304" pitchFamily="18" charset="0"/>
              </a:rPr>
              <a:t> : Provides navigation links and highlights key features to engage users.</a:t>
            </a:r>
            <a:endParaRPr lang="en-IN" sz="24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CC0E56F9-C3AE-8336-B12C-F727B4E9A9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3401" y="1709000"/>
            <a:ext cx="7478599" cy="4371287"/>
          </a:xfrm>
        </p:spPr>
      </p:pic>
    </p:spTree>
    <p:extLst>
      <p:ext uri="{BB962C8B-B14F-4D97-AF65-F5344CB8AC3E}">
        <p14:creationId xmlns:p14="http://schemas.microsoft.com/office/powerpoint/2010/main" val="1364431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478FD-AE76-8C4E-F8F0-E696B245BBED}"/>
              </a:ext>
            </a:extLst>
          </p:cNvPr>
          <p:cNvSpPr>
            <a:spLocks noGrp="1"/>
          </p:cNvSpPr>
          <p:nvPr>
            <p:ph type="title"/>
          </p:nvPr>
        </p:nvSpPr>
        <p:spPr>
          <a:xfrm>
            <a:off x="913795" y="103696"/>
            <a:ext cx="10353761" cy="1832226"/>
          </a:xfrm>
        </p:spPr>
        <p:txBody>
          <a:bodyPr>
            <a:normAutofit/>
          </a:bodyPr>
          <a:lstStyle/>
          <a:p>
            <a:r>
              <a:rPr lang="en-US" sz="4800" b="1" dirty="0">
                <a:latin typeface="Times New Roman" panose="02020603050405020304" pitchFamily="18" charset="0"/>
                <a:cs typeface="Times New Roman" panose="02020603050405020304" pitchFamily="18" charset="0"/>
              </a:rPr>
              <a:t>Login page</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06FDB69-237C-C212-B2DB-3B16748BB464}"/>
              </a:ext>
            </a:extLst>
          </p:cNvPr>
          <p:cNvSpPr>
            <a:spLocks noGrp="1"/>
          </p:cNvSpPr>
          <p:nvPr>
            <p:ph idx="1"/>
          </p:nvPr>
        </p:nvSpPr>
        <p:spPr>
          <a:xfrm>
            <a:off x="207390" y="2133600"/>
            <a:ext cx="4659250" cy="3777622"/>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Purpose : </a:t>
            </a:r>
            <a:r>
              <a:rPr lang="en-US" sz="2400" dirty="0">
                <a:latin typeface="Times New Roman" panose="02020603050405020304" pitchFamily="18" charset="0"/>
                <a:cs typeface="Times New Roman" panose="02020603050405020304" pitchFamily="18" charset="0"/>
              </a:rPr>
              <a:t>Provides a secure entry point for users to access their accounts.   </a:t>
            </a:r>
          </a:p>
          <a:p>
            <a:pPr marL="0" indent="0">
              <a:buNone/>
            </a:pPr>
            <a:r>
              <a:rPr lang="en-US" sz="2800" b="1" dirty="0">
                <a:latin typeface="Times New Roman" panose="02020603050405020304" pitchFamily="18" charset="0"/>
                <a:cs typeface="Times New Roman" panose="02020603050405020304" pitchFamily="18" charset="0"/>
              </a:rPr>
              <a:t>Functionality : </a:t>
            </a:r>
            <a:r>
              <a:rPr lang="en-US" sz="2400" dirty="0">
                <a:latin typeface="Times New Roman" panose="02020603050405020304" pitchFamily="18" charset="0"/>
                <a:cs typeface="Times New Roman" panose="02020603050405020304" pitchFamily="18" charset="0"/>
              </a:rPr>
              <a:t>Authenticates users based on credentials, granting access to personalized content.</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5BB6F94-4849-E017-6B36-BCE12CED5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663" y="1862297"/>
            <a:ext cx="6583345" cy="4452804"/>
          </a:xfrm>
          <a:prstGeom prst="rect">
            <a:avLst/>
          </a:prstGeom>
        </p:spPr>
      </p:pic>
    </p:spTree>
    <p:extLst>
      <p:ext uri="{BB962C8B-B14F-4D97-AF65-F5344CB8AC3E}">
        <p14:creationId xmlns:p14="http://schemas.microsoft.com/office/powerpoint/2010/main" val="386791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7E14-DA6C-E24A-5B70-0DCB7DDB3383}"/>
              </a:ext>
            </a:extLst>
          </p:cNvPr>
          <p:cNvSpPr>
            <a:spLocks noGrp="1"/>
          </p:cNvSpPr>
          <p:nvPr>
            <p:ph type="title"/>
          </p:nvPr>
        </p:nvSpPr>
        <p:spPr/>
        <p:txBody>
          <a:bodyPr>
            <a:normAutofit/>
          </a:bodyPr>
          <a:lstStyle/>
          <a:p>
            <a:r>
              <a:rPr lang="en-US" sz="5400" b="1" dirty="0">
                <a:latin typeface="Times New Roman" panose="02020603050405020304" pitchFamily="18" charset="0"/>
                <a:cs typeface="Times New Roman" panose="02020603050405020304" pitchFamily="18" charset="0"/>
              </a:rPr>
              <a:t>Register page </a:t>
            </a:r>
            <a:endParaRPr lang="en-IN" sz="54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69C612D-C9C0-C139-2434-164C10CFF3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0368" y="2375554"/>
            <a:ext cx="5944514" cy="3520017"/>
          </a:xfrm>
        </p:spPr>
      </p:pic>
      <p:sp>
        <p:nvSpPr>
          <p:cNvPr id="6" name="TextBox 5">
            <a:extLst>
              <a:ext uri="{FF2B5EF4-FFF2-40B4-BE49-F238E27FC236}">
                <a16:creationId xmlns:a16="http://schemas.microsoft.com/office/drawing/2014/main" id="{36197849-A7B6-73CB-E518-2E65C5CF2797}"/>
              </a:ext>
            </a:extLst>
          </p:cNvPr>
          <p:cNvSpPr txBox="1"/>
          <p:nvPr/>
        </p:nvSpPr>
        <p:spPr>
          <a:xfrm>
            <a:off x="863600" y="2732136"/>
            <a:ext cx="4287520" cy="2431435"/>
          </a:xfrm>
          <a:prstGeom prst="rect">
            <a:avLst/>
          </a:prstGeom>
          <a:noFill/>
        </p:spPr>
        <p:txBody>
          <a:bodyPr wrap="square" rtlCol="0">
            <a:spAutoFit/>
          </a:bodyPr>
          <a:lstStyle/>
          <a:p>
            <a:r>
              <a:rPr lang="en-US" dirty="0"/>
              <a:t> </a:t>
            </a:r>
            <a:r>
              <a:rPr lang="en-US" sz="2800" b="1" dirty="0">
                <a:latin typeface="Times New Roman" panose="02020603050405020304" pitchFamily="18" charset="0"/>
                <a:cs typeface="Times New Roman" panose="02020603050405020304" pitchFamily="18" charset="0"/>
              </a:rPr>
              <a:t>Purpose : </a:t>
            </a:r>
            <a:r>
              <a:rPr lang="en-US" sz="2400" dirty="0">
                <a:latin typeface="Times New Roman" panose="02020603050405020304" pitchFamily="18" charset="0"/>
                <a:cs typeface="Times New Roman" panose="02020603050405020304" pitchFamily="18" charset="0"/>
              </a:rPr>
              <a:t>Allows users to create new accounts by providing necessary information.  </a:t>
            </a:r>
          </a:p>
          <a:p>
            <a:r>
              <a:rPr lang="en-US" sz="2800" b="1" dirty="0">
                <a:latin typeface="Times New Roman" panose="02020603050405020304" pitchFamily="18" charset="0"/>
                <a:cs typeface="Times New Roman" panose="02020603050405020304" pitchFamily="18" charset="0"/>
              </a:rPr>
              <a:t>Functionality : </a:t>
            </a:r>
            <a:r>
              <a:rPr lang="en-US" sz="2400" dirty="0">
                <a:latin typeface="Times New Roman" panose="02020603050405020304" pitchFamily="18" charset="0"/>
                <a:cs typeface="Times New Roman" panose="02020603050405020304" pitchFamily="18" charset="0"/>
              </a:rPr>
              <a:t>Captures user input, validates data, and triggers account creation processes.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4354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D8EB-3931-D21C-37D0-377E4693E45B}"/>
              </a:ext>
            </a:extLst>
          </p:cNvPr>
          <p:cNvSpPr>
            <a:spLocks noGrp="1"/>
          </p:cNvSpPr>
          <p:nvPr>
            <p:ph type="title"/>
          </p:nvPr>
        </p:nvSpPr>
        <p:spPr/>
        <p:txBody>
          <a:bodyPr>
            <a:normAutofit/>
          </a:bodyPr>
          <a:lstStyle/>
          <a:p>
            <a:r>
              <a:rPr lang="en-US" sz="5400" b="1" dirty="0">
                <a:latin typeface="Times New Roman" panose="02020603050405020304" pitchFamily="18" charset="0"/>
                <a:cs typeface="Times New Roman" panose="02020603050405020304" pitchFamily="18" charset="0"/>
              </a:rPr>
              <a:t>Contact Us</a:t>
            </a:r>
            <a:endParaRPr lang="en-IN" sz="5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CD991FA-05FF-D84A-E971-34859F9D82A9}"/>
              </a:ext>
            </a:extLst>
          </p:cNvPr>
          <p:cNvSpPr>
            <a:spLocks noGrp="1"/>
          </p:cNvSpPr>
          <p:nvPr>
            <p:ph idx="1"/>
          </p:nvPr>
        </p:nvSpPr>
        <p:spPr>
          <a:xfrm>
            <a:off x="335280" y="2234153"/>
            <a:ext cx="5151120" cy="3677069"/>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Purpose : </a:t>
            </a:r>
            <a:r>
              <a:rPr lang="en-US" sz="2400" dirty="0">
                <a:latin typeface="Times New Roman" panose="02020603050405020304" pitchFamily="18" charset="0"/>
                <a:cs typeface="Times New Roman" panose="02020603050405020304" pitchFamily="18" charset="0"/>
              </a:rPr>
              <a:t>Facilitates user communication with the application or website administrators.  </a:t>
            </a:r>
          </a:p>
          <a:p>
            <a:pPr marL="0" indent="0">
              <a:buNone/>
            </a:pPr>
            <a:r>
              <a:rPr lang="en-US" sz="2800" b="1" dirty="0">
                <a:latin typeface="Times New Roman" panose="02020603050405020304" pitchFamily="18" charset="0"/>
                <a:cs typeface="Times New Roman" panose="02020603050405020304" pitchFamily="18" charset="0"/>
              </a:rPr>
              <a:t>Functionality : </a:t>
            </a:r>
            <a:r>
              <a:rPr lang="en-US" sz="2400" dirty="0">
                <a:latin typeface="Times New Roman" panose="02020603050405020304" pitchFamily="18" charset="0"/>
                <a:cs typeface="Times New Roman" panose="02020603050405020304" pitchFamily="18" charset="0"/>
              </a:rPr>
              <a:t>Collects user inquiries or feedback through forms or contact information.</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41E9A22-0254-72B1-D940-0FA894B68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049" y="2234153"/>
            <a:ext cx="5581602" cy="3820628"/>
          </a:xfrm>
          <a:prstGeom prst="rect">
            <a:avLst/>
          </a:prstGeom>
        </p:spPr>
      </p:pic>
    </p:spTree>
    <p:extLst>
      <p:ext uri="{BB962C8B-B14F-4D97-AF65-F5344CB8AC3E}">
        <p14:creationId xmlns:p14="http://schemas.microsoft.com/office/powerpoint/2010/main" val="2360532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0F42F-034A-139B-5A13-6C0BACD3B26C}"/>
              </a:ext>
            </a:extLst>
          </p:cNvPr>
          <p:cNvSpPr>
            <a:spLocks noGrp="1"/>
          </p:cNvSpPr>
          <p:nvPr>
            <p:ph type="title"/>
          </p:nvPr>
        </p:nvSpPr>
        <p:spPr/>
        <p:txBody>
          <a:bodyPr>
            <a:normAutofit/>
          </a:bodyPr>
          <a:lstStyle/>
          <a:p>
            <a:r>
              <a:rPr lang="en-US" sz="5400" b="1" dirty="0">
                <a:latin typeface="Times New Roman" panose="02020603050405020304" pitchFamily="18" charset="0"/>
                <a:cs typeface="Times New Roman" panose="02020603050405020304" pitchFamily="18" charset="0"/>
              </a:rPr>
              <a:t>Packages we have </a:t>
            </a:r>
            <a:endParaRPr lang="en-IN" sz="5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FC888EF-8280-B9DF-B86F-6A8FC8180B6C}"/>
              </a:ext>
            </a:extLst>
          </p:cNvPr>
          <p:cNvSpPr>
            <a:spLocks noGrp="1"/>
          </p:cNvSpPr>
          <p:nvPr>
            <p:ph idx="1"/>
          </p:nvPr>
        </p:nvSpPr>
        <p:spPr>
          <a:xfrm>
            <a:off x="426720" y="2133600"/>
            <a:ext cx="4064000" cy="3777622"/>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Purpose : </a:t>
            </a:r>
            <a:r>
              <a:rPr lang="en-US" sz="2400" dirty="0">
                <a:latin typeface="Times New Roman" panose="02020603050405020304" pitchFamily="18" charset="0"/>
                <a:cs typeface="Times New Roman" panose="02020603050405020304" pitchFamily="18" charset="0"/>
              </a:rPr>
              <a:t>Displays information about available travel packages or services.   </a:t>
            </a:r>
          </a:p>
          <a:p>
            <a:pPr marL="0" indent="0">
              <a:buNone/>
            </a:pPr>
            <a:r>
              <a:rPr lang="en-US" sz="2800" b="1" dirty="0">
                <a:latin typeface="Times New Roman" panose="02020603050405020304" pitchFamily="18" charset="0"/>
                <a:cs typeface="Times New Roman" panose="02020603050405020304" pitchFamily="18" charset="0"/>
              </a:rPr>
              <a:t>Functionality : </a:t>
            </a:r>
            <a:r>
              <a:rPr lang="en-US" sz="2400" dirty="0">
                <a:latin typeface="Times New Roman" panose="02020603050405020304" pitchFamily="18" charset="0"/>
                <a:cs typeface="Times New Roman" panose="02020603050405020304" pitchFamily="18" charset="0"/>
              </a:rPr>
              <a:t>Showcases details such as package names, descriptions, and pricing for user consideration.</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04FE1A3-775E-EFC0-B850-8AD535E80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200" y="2328293"/>
            <a:ext cx="7063411" cy="3388235"/>
          </a:xfrm>
          <a:prstGeom prst="rect">
            <a:avLst/>
          </a:prstGeom>
        </p:spPr>
      </p:pic>
    </p:spTree>
    <p:extLst>
      <p:ext uri="{BB962C8B-B14F-4D97-AF65-F5344CB8AC3E}">
        <p14:creationId xmlns:p14="http://schemas.microsoft.com/office/powerpoint/2010/main" val="416522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4EBB4-F129-6AB1-B254-2147AB829F10}"/>
              </a:ext>
            </a:extLst>
          </p:cNvPr>
          <p:cNvSpPr>
            <a:spLocks noGrp="1"/>
          </p:cNvSpPr>
          <p:nvPr>
            <p:ph type="title"/>
          </p:nvPr>
        </p:nvSpPr>
        <p:spPr/>
        <p:txBody>
          <a:bodyPr>
            <a:normAutofit/>
          </a:bodyPr>
          <a:lstStyle/>
          <a:p>
            <a:r>
              <a:rPr lang="en-US" sz="5400" b="1" dirty="0">
                <a:latin typeface="Times New Roman" panose="02020603050405020304" pitchFamily="18" charset="0"/>
                <a:cs typeface="Times New Roman" panose="02020603050405020304" pitchFamily="18" charset="0"/>
              </a:rPr>
              <a:t>Backend components </a:t>
            </a:r>
            <a:endParaRPr lang="en-IN" sz="5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7A9593-3725-4583-DE0B-8505389A3364}"/>
              </a:ext>
            </a:extLst>
          </p:cNvPr>
          <p:cNvSpPr>
            <a:spLocks noGrp="1"/>
          </p:cNvSpPr>
          <p:nvPr>
            <p:ph idx="1"/>
          </p:nvPr>
        </p:nvSpPr>
        <p:spPr>
          <a:xfrm>
            <a:off x="2582944" y="2096063"/>
            <a:ext cx="6231117" cy="3192373"/>
          </a:xfrm>
        </p:spPr>
        <p:txBody>
          <a:bodyPr>
            <a:noAutofit/>
          </a:bodyPr>
          <a:lstStyle/>
          <a:p>
            <a:r>
              <a:rPr lang="en-US" sz="4400" dirty="0">
                <a:solidFill>
                  <a:srgbClr val="FFFF00"/>
                </a:solidFill>
                <a:latin typeface="Times New Roman" panose="02020603050405020304" pitchFamily="18" charset="0"/>
                <a:cs typeface="Times New Roman" panose="02020603050405020304" pitchFamily="18" charset="0"/>
              </a:rPr>
              <a:t>Models </a:t>
            </a:r>
          </a:p>
          <a:p>
            <a:r>
              <a:rPr lang="en-US" sz="4400" dirty="0">
                <a:solidFill>
                  <a:srgbClr val="FFFF00"/>
                </a:solidFill>
                <a:latin typeface="Times New Roman" panose="02020603050405020304" pitchFamily="18" charset="0"/>
                <a:cs typeface="Times New Roman" panose="02020603050405020304" pitchFamily="18" charset="0"/>
              </a:rPr>
              <a:t>Controllers</a:t>
            </a:r>
          </a:p>
          <a:p>
            <a:r>
              <a:rPr lang="en-US" sz="4400" dirty="0">
                <a:solidFill>
                  <a:srgbClr val="FFFF00"/>
                </a:solidFill>
                <a:latin typeface="Times New Roman" panose="02020603050405020304" pitchFamily="18" charset="0"/>
                <a:cs typeface="Times New Roman" panose="02020603050405020304" pitchFamily="18" charset="0"/>
              </a:rPr>
              <a:t>Routers</a:t>
            </a:r>
          </a:p>
          <a:p>
            <a:endParaRPr lang="en-IN" sz="4400" dirty="0">
              <a:solidFill>
                <a:srgbClr val="FFFF00"/>
              </a:solidFill>
            </a:endParaRPr>
          </a:p>
        </p:txBody>
      </p:sp>
    </p:spTree>
    <p:extLst>
      <p:ext uri="{BB962C8B-B14F-4D97-AF65-F5344CB8AC3E}">
        <p14:creationId xmlns:p14="http://schemas.microsoft.com/office/powerpoint/2010/main" val="380358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C3B6-D5C7-35A4-BDE0-B0E47ED11EEF}"/>
              </a:ext>
            </a:extLst>
          </p:cNvPr>
          <p:cNvSpPr>
            <a:spLocks noGrp="1"/>
          </p:cNvSpPr>
          <p:nvPr>
            <p:ph type="title"/>
          </p:nvPr>
        </p:nvSpPr>
        <p:spPr>
          <a:xfrm>
            <a:off x="913795" y="207390"/>
            <a:ext cx="10353761" cy="1348033"/>
          </a:xfrm>
        </p:spPr>
        <p:txBody>
          <a:bodyPr>
            <a:normAutofit/>
          </a:bodyPr>
          <a:lstStyle/>
          <a:p>
            <a:r>
              <a:rPr lang="en-US" sz="7200" b="1" dirty="0">
                <a:latin typeface="Times New Roman" panose="02020603050405020304" pitchFamily="18" charset="0"/>
                <a:cs typeface="Times New Roman" panose="02020603050405020304" pitchFamily="18" charset="0"/>
              </a:rPr>
              <a:t>Models</a:t>
            </a:r>
            <a:endParaRPr lang="en-IN" sz="7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E07B61-70C1-F011-D462-D9A075C11279}"/>
              </a:ext>
            </a:extLst>
          </p:cNvPr>
          <p:cNvSpPr>
            <a:spLocks noGrp="1"/>
          </p:cNvSpPr>
          <p:nvPr>
            <p:ph idx="1"/>
          </p:nvPr>
        </p:nvSpPr>
        <p:spPr>
          <a:xfrm>
            <a:off x="707010" y="1555422"/>
            <a:ext cx="11019934" cy="4967297"/>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Models represent the structure and attributes of entities within a system, defining how data is organized and stored.</a:t>
            </a:r>
          </a:p>
          <a:p>
            <a:pPr marL="0" indent="0">
              <a:buNone/>
            </a:pPr>
            <a:r>
              <a:rPr lang="en-US" sz="2400" u="sng" dirty="0">
                <a:latin typeface="Times New Roman" panose="02020603050405020304" pitchFamily="18" charset="0"/>
                <a:cs typeface="Times New Roman" panose="02020603050405020304" pitchFamily="18" charset="0"/>
              </a:rPr>
              <a:t>Some of models used in our project are: </a:t>
            </a:r>
            <a:endParaRPr lang="en-US" u="sng" dirty="0"/>
          </a:p>
          <a:p>
            <a:r>
              <a:rPr lang="en-US" sz="2400" b="1" dirty="0">
                <a:latin typeface="Times New Roman" panose="02020603050405020304" pitchFamily="18" charset="0"/>
                <a:cs typeface="Times New Roman" panose="02020603050405020304" pitchFamily="18" charset="0"/>
              </a:rPr>
              <a:t>1. </a:t>
            </a:r>
            <a:r>
              <a:rPr lang="en-US" sz="2000" b="1" dirty="0">
                <a:solidFill>
                  <a:srgbClr val="FFFF00"/>
                </a:solidFill>
                <a:latin typeface="Times New Roman" panose="02020603050405020304" pitchFamily="18" charset="0"/>
                <a:cs typeface="Times New Roman" panose="02020603050405020304" pitchFamily="18" charset="0"/>
              </a:rPr>
              <a:t>Package Model </a:t>
            </a:r>
            <a:r>
              <a:rPr lang="en-US" dirty="0"/>
              <a:t>: </a:t>
            </a:r>
            <a:r>
              <a:rPr lang="en-US" sz="2000" dirty="0">
                <a:latin typeface="Times New Roman" panose="02020603050405020304" pitchFamily="18" charset="0"/>
                <a:cs typeface="Times New Roman" panose="02020603050405020304" pitchFamily="18" charset="0"/>
              </a:rPr>
              <a:t>Represents travel packages, containing details like package name, description, and pricing.</a:t>
            </a:r>
          </a:p>
          <a:p>
            <a:r>
              <a:rPr lang="en-US" b="1" dirty="0"/>
              <a:t>2. </a:t>
            </a:r>
            <a:r>
              <a:rPr lang="en-US" sz="2000" b="1" dirty="0">
                <a:solidFill>
                  <a:srgbClr val="FFFF00"/>
                </a:solidFill>
                <a:latin typeface="Times New Roman" panose="02020603050405020304" pitchFamily="18" charset="0"/>
                <a:cs typeface="Times New Roman" panose="02020603050405020304" pitchFamily="18" charset="0"/>
              </a:rPr>
              <a:t>Comment Model </a:t>
            </a:r>
            <a:r>
              <a:rPr lang="en-US" dirty="0"/>
              <a:t>: </a:t>
            </a:r>
            <a:r>
              <a:rPr lang="en-US" dirty="0">
                <a:latin typeface="Times New Roman" panose="02020603050405020304" pitchFamily="18" charset="0"/>
                <a:cs typeface="Times New Roman" panose="02020603050405020304" pitchFamily="18" charset="0"/>
              </a:rPr>
              <a:t>Manages user comments or reviews associated with various entities, with fields for user, content, and timestamp.</a:t>
            </a:r>
          </a:p>
          <a:p>
            <a:r>
              <a:rPr lang="en-US" sz="2000" b="1" dirty="0">
                <a:latin typeface="Times New Roman" panose="02020603050405020304" pitchFamily="18" charset="0"/>
                <a:cs typeface="Times New Roman" panose="02020603050405020304" pitchFamily="18" charset="0"/>
              </a:rPr>
              <a:t>3</a:t>
            </a:r>
            <a:r>
              <a:rPr lang="en-US" sz="2000" b="1" dirty="0">
                <a:solidFill>
                  <a:srgbClr val="FFFF00"/>
                </a:solidFill>
                <a:latin typeface="Times New Roman" panose="02020603050405020304" pitchFamily="18" charset="0"/>
                <a:cs typeface="Times New Roman" panose="02020603050405020304" pitchFamily="18" charset="0"/>
              </a:rPr>
              <a:t>.Booking Model </a:t>
            </a:r>
            <a:r>
              <a:rPr lang="en-US" dirty="0"/>
              <a:t>:  </a:t>
            </a:r>
            <a:r>
              <a:rPr lang="en-US" sz="2000" dirty="0">
                <a:latin typeface="Times New Roman" panose="02020603050405020304" pitchFamily="18" charset="0"/>
                <a:cs typeface="Times New Roman" panose="02020603050405020304" pitchFamily="18" charset="0"/>
              </a:rPr>
              <a:t>Represents user bookings or reservations, storing details like user, package or room booked, and number of people.</a:t>
            </a:r>
          </a:p>
        </p:txBody>
      </p:sp>
    </p:spTree>
    <p:extLst>
      <p:ext uri="{BB962C8B-B14F-4D97-AF65-F5344CB8AC3E}">
        <p14:creationId xmlns:p14="http://schemas.microsoft.com/office/powerpoint/2010/main" val="58201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57DA-466C-AFB0-0FF2-8DCCD18944DD}"/>
              </a:ext>
            </a:extLst>
          </p:cNvPr>
          <p:cNvSpPr>
            <a:spLocks noGrp="1"/>
          </p:cNvSpPr>
          <p:nvPr>
            <p:ph type="title"/>
          </p:nvPr>
        </p:nvSpPr>
        <p:spPr>
          <a:xfrm>
            <a:off x="913795" y="226244"/>
            <a:ext cx="10353761" cy="1442300"/>
          </a:xfrm>
        </p:spPr>
        <p:txBody>
          <a:bodyPr>
            <a:normAutofit/>
          </a:bodyPr>
          <a:lstStyle/>
          <a:p>
            <a:r>
              <a:rPr lang="en-US" sz="5400" b="1" dirty="0">
                <a:latin typeface="Times New Roman" panose="02020603050405020304" pitchFamily="18" charset="0"/>
                <a:cs typeface="Times New Roman" panose="02020603050405020304" pitchFamily="18" charset="0"/>
              </a:rPr>
              <a:t>Controllers</a:t>
            </a:r>
            <a:endParaRPr lang="en-IN" sz="5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2E46900-A2D0-5EFC-2C9F-2E6D516E9481}"/>
              </a:ext>
            </a:extLst>
          </p:cNvPr>
          <p:cNvSpPr>
            <a:spLocks noGrp="1"/>
          </p:cNvSpPr>
          <p:nvPr>
            <p:ph idx="1"/>
          </p:nvPr>
        </p:nvSpPr>
        <p:spPr>
          <a:xfrm>
            <a:off x="207390" y="1595120"/>
            <a:ext cx="11297222" cy="483396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A controller in software development acts as an intermediary component that manages the flow of data and communication between the user interface and the underlying application logic or model.</a:t>
            </a:r>
          </a:p>
          <a:p>
            <a:pPr marL="0" indent="0">
              <a:buNone/>
            </a:pPr>
            <a:r>
              <a:rPr lang="en-US" sz="2800" u="sng" dirty="0">
                <a:latin typeface="Times New Roman" panose="02020603050405020304" pitchFamily="18" charset="0"/>
                <a:cs typeface="Times New Roman" panose="02020603050405020304" pitchFamily="18" charset="0"/>
              </a:rPr>
              <a:t>Some of controllers used are </a:t>
            </a:r>
            <a:r>
              <a:rPr lang="en-US" sz="2800" dirty="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1</a:t>
            </a:r>
            <a:r>
              <a:rPr lang="en-US" sz="2000" b="1" dirty="0">
                <a:solidFill>
                  <a:srgbClr val="FFFF00"/>
                </a:solidFill>
                <a:latin typeface="Times New Roman" panose="02020603050405020304" pitchFamily="18" charset="0"/>
                <a:cs typeface="Times New Roman" panose="02020603050405020304" pitchFamily="18" charset="0"/>
              </a:rPr>
              <a:t>. User Controller </a:t>
            </a:r>
            <a:r>
              <a:rPr lang="en-US" dirty="0"/>
              <a:t>: </a:t>
            </a:r>
            <a:r>
              <a:rPr lang="en-US" sz="2000" dirty="0">
                <a:latin typeface="Times New Roman" panose="02020603050405020304" pitchFamily="18" charset="0"/>
                <a:cs typeface="Times New Roman" panose="02020603050405020304" pitchFamily="18" charset="0"/>
              </a:rPr>
              <a:t>Manages user-related operations, handling authentication, user profiles, and interactions in the system.</a:t>
            </a:r>
          </a:p>
          <a:p>
            <a:r>
              <a:rPr lang="en-US" sz="2000" b="1" dirty="0">
                <a:latin typeface="Times New Roman" panose="02020603050405020304" pitchFamily="18" charset="0"/>
                <a:cs typeface="Times New Roman" panose="02020603050405020304" pitchFamily="18" charset="0"/>
              </a:rPr>
              <a:t>2. </a:t>
            </a:r>
            <a:r>
              <a:rPr lang="en-US" sz="2000" b="1" dirty="0">
                <a:solidFill>
                  <a:srgbClr val="FFFF00"/>
                </a:solidFill>
                <a:latin typeface="Times New Roman" panose="02020603050405020304" pitchFamily="18" charset="0"/>
                <a:cs typeface="Times New Roman" panose="02020603050405020304" pitchFamily="18" charset="0"/>
              </a:rPr>
              <a:t>Package Controller </a:t>
            </a:r>
            <a:r>
              <a:rPr lang="en-US" sz="2000" dirty="0">
                <a:latin typeface="Times New Roman" panose="02020603050405020304" pitchFamily="18" charset="0"/>
                <a:cs typeface="Times New Roman" panose="02020603050405020304" pitchFamily="18" charset="0"/>
              </a:rPr>
              <a:t>: Oversees operations related to travel packages, including creation, retrieval, and modification of package information.</a:t>
            </a:r>
          </a:p>
          <a:p>
            <a:r>
              <a:rPr lang="en-US" sz="2000" b="1" dirty="0">
                <a:latin typeface="Times New Roman" panose="02020603050405020304" pitchFamily="18" charset="0"/>
                <a:cs typeface="Times New Roman" panose="02020603050405020304" pitchFamily="18" charset="0"/>
              </a:rPr>
              <a:t>3. </a:t>
            </a:r>
            <a:r>
              <a:rPr lang="en-US" sz="2000" b="1" dirty="0">
                <a:solidFill>
                  <a:srgbClr val="FFFF00"/>
                </a:solidFill>
                <a:latin typeface="Times New Roman" panose="02020603050405020304" pitchFamily="18" charset="0"/>
                <a:cs typeface="Times New Roman" panose="02020603050405020304" pitchFamily="18" charset="0"/>
              </a:rPr>
              <a:t>Comment Controller </a:t>
            </a:r>
            <a:r>
              <a:rPr lang="en-US" sz="2000" dirty="0">
                <a:latin typeface="Times New Roman" panose="02020603050405020304" pitchFamily="18" charset="0"/>
                <a:cs typeface="Times New Roman" panose="02020603050405020304" pitchFamily="18" charset="0"/>
              </a:rPr>
              <a:t>: Controls user comments and reviews, facilitating actions such as adding, retrieving, and moderating comments on various entities</a:t>
            </a:r>
          </a:p>
        </p:txBody>
      </p:sp>
    </p:spTree>
    <p:extLst>
      <p:ext uri="{BB962C8B-B14F-4D97-AF65-F5344CB8AC3E}">
        <p14:creationId xmlns:p14="http://schemas.microsoft.com/office/powerpoint/2010/main" val="3364354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0FC535-AADC-EB89-3FD6-3826464D921D}"/>
              </a:ext>
            </a:extLst>
          </p:cNvPr>
          <p:cNvSpPr>
            <a:spLocks noGrp="1"/>
          </p:cNvSpPr>
          <p:nvPr>
            <p:ph type="title"/>
          </p:nvPr>
        </p:nvSpPr>
        <p:spPr/>
        <p:txBody>
          <a:bodyPr>
            <a:normAutofit/>
          </a:bodyPr>
          <a:lstStyle/>
          <a:p>
            <a:r>
              <a:rPr lang="en-US" sz="6600" b="1" dirty="0">
                <a:latin typeface="Times New Roman" panose="02020603050405020304" pitchFamily="18" charset="0"/>
                <a:cs typeface="Times New Roman" panose="02020603050405020304" pitchFamily="18" charset="0"/>
              </a:rPr>
              <a:t>Routers</a:t>
            </a:r>
            <a:endParaRPr lang="en-IN" sz="6600" b="1"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B296A833-A1E8-CDF1-F170-4037895F0E81}"/>
              </a:ext>
            </a:extLst>
          </p:cNvPr>
          <p:cNvSpPr>
            <a:spLocks noGrp="1"/>
          </p:cNvSpPr>
          <p:nvPr>
            <p:ph idx="1"/>
          </p:nvPr>
        </p:nvSpPr>
        <p:spPr>
          <a:xfrm>
            <a:off x="329938" y="1935921"/>
            <a:ext cx="11491274" cy="4312479"/>
          </a:xfrm>
        </p:spPr>
        <p:txBody>
          <a:bodyPr>
            <a:normAutofit/>
          </a:bodyPr>
          <a:lstStyle/>
          <a:p>
            <a:pPr marL="0" indent="0">
              <a:buNone/>
            </a:pPr>
            <a:r>
              <a:rPr lang="en-US" sz="2400" b="0" i="0" dirty="0">
                <a:effectLst/>
                <a:latin typeface="Times New Roman" panose="02020603050405020304" pitchFamily="18" charset="0"/>
                <a:cs typeface="Times New Roman" panose="02020603050405020304" pitchFamily="18" charset="0"/>
              </a:rPr>
              <a:t>A router in web development manages navigation by determining which components to display based on the current URL. It facilitates the creation of distinct routes, allowing developers to organize and structure the content within a single-page application. Frameworks like React Router and Vue Router provide tools for implementing client-side routing in JavaScript applications. Routers play a crucial role in creating dynamic and interactive user interfaces, enabling seamless transitions between different views or pages. They are integral to the development of modern, responsive web applications.</a:t>
            </a:r>
            <a:endParaRPr lang="en-IN"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3378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9208-76E5-8638-B59E-AB5F2A40230B}"/>
              </a:ext>
            </a:extLst>
          </p:cNvPr>
          <p:cNvSpPr>
            <a:spLocks noGrp="1"/>
          </p:cNvSpPr>
          <p:nvPr>
            <p:ph type="title"/>
          </p:nvPr>
        </p:nvSpPr>
        <p:spPr/>
        <p:txBody>
          <a:bodyPr>
            <a:normAutofit/>
          </a:bodyPr>
          <a:lstStyle/>
          <a:p>
            <a:r>
              <a:rPr lang="en-US" sz="6000" b="1" dirty="0">
                <a:latin typeface="Times New Roman" panose="02020603050405020304" pitchFamily="18" charset="0"/>
                <a:cs typeface="Times New Roman" panose="02020603050405020304" pitchFamily="18" charset="0"/>
              </a:rPr>
              <a:t>Summary</a:t>
            </a:r>
            <a:endParaRPr lang="en-IN" sz="6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CB08435-147B-7AED-2E16-C084608BE0DA}"/>
              </a:ext>
            </a:extLst>
          </p:cNvPr>
          <p:cNvSpPr>
            <a:spLocks noGrp="1"/>
          </p:cNvSpPr>
          <p:nvPr>
            <p:ph idx="1"/>
          </p:nvPr>
        </p:nvSpPr>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The project is focused on ongoing user feedback analysis to improve the website's user experience continually. Future initiatives involve enhancing scalability and performance to accommodate growing user demands. The project emphasizes a commitment to continuous innovation, staying ahead in the travel industry by adapting to upcoming technologies.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339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F976-EF34-1CC3-DC8C-161B2B16577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Our Team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8DA3E30-E37E-AF8A-7C70-FEA942D559B9}"/>
              </a:ext>
            </a:extLst>
          </p:cNvPr>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Riya Sen(2110992232)</a:t>
            </a:r>
          </a:p>
          <a:p>
            <a:r>
              <a:rPr lang="en-US" sz="2800" dirty="0">
                <a:latin typeface="Times New Roman" panose="02020603050405020304" pitchFamily="18" charset="0"/>
                <a:cs typeface="Times New Roman" panose="02020603050405020304" pitchFamily="18" charset="0"/>
              </a:rPr>
              <a:t>Rushil (2110992235)</a:t>
            </a:r>
          </a:p>
          <a:p>
            <a:r>
              <a:rPr lang="en-US" sz="2800" dirty="0">
                <a:latin typeface="Times New Roman" panose="02020603050405020304" pitchFamily="18" charset="0"/>
                <a:cs typeface="Times New Roman" panose="02020603050405020304" pitchFamily="18" charset="0"/>
              </a:rPr>
              <a:t>Shivam Goyal(2110992240)</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060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A419-5C6C-463D-E6DB-D303E6CB03C3}"/>
              </a:ext>
            </a:extLst>
          </p:cNvPr>
          <p:cNvSpPr>
            <a:spLocks noGrp="1"/>
          </p:cNvSpPr>
          <p:nvPr>
            <p:ph type="title"/>
          </p:nvPr>
        </p:nvSpPr>
        <p:spPr>
          <a:xfrm>
            <a:off x="509048" y="2529840"/>
            <a:ext cx="10995564" cy="1391920"/>
          </a:xfrm>
        </p:spPr>
        <p:txBody>
          <a:bodyPr>
            <a:normAutofit/>
          </a:bodyPr>
          <a:lstStyle/>
          <a:p>
            <a:r>
              <a:rPr lang="en-US" sz="4800" b="1" dirty="0">
                <a:latin typeface="Times New Roman" panose="02020603050405020304" pitchFamily="18" charset="0"/>
                <a:cs typeface="Times New Roman" panose="02020603050405020304" pitchFamily="18" charset="0"/>
              </a:rPr>
              <a:t>THANK YOU</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67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B699-F9F6-DBD3-2B10-5CEBC2FF7495}"/>
              </a:ext>
            </a:extLst>
          </p:cNvPr>
          <p:cNvSpPr>
            <a:spLocks noGrp="1"/>
          </p:cNvSpPr>
          <p:nvPr>
            <p:ph type="title"/>
          </p:nvPr>
        </p:nvSpPr>
        <p:spPr>
          <a:xfrm>
            <a:off x="1" y="0"/>
            <a:ext cx="11514772" cy="1905000"/>
          </a:xfrm>
        </p:spPr>
        <p:txBody>
          <a:bodyPr>
            <a:normAutofit/>
          </a:bodyPr>
          <a:lstStyle/>
          <a:p>
            <a:pPr algn="ctr"/>
            <a:r>
              <a:rPr lang="en-US" sz="6600" b="1" dirty="0">
                <a:latin typeface="Times New Roman" panose="02020603050405020304" pitchFamily="18" charset="0"/>
                <a:cs typeface="Times New Roman" panose="02020603050405020304" pitchFamily="18" charset="0"/>
              </a:rPr>
              <a:t>SNAPSHOTS</a:t>
            </a:r>
            <a:endParaRPr lang="en-IN" sz="6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372486E-4D26-9432-55C9-9D2580B80DD7}"/>
              </a:ext>
            </a:extLst>
          </p:cNvPr>
          <p:cNvPicPr>
            <a:picLocks noChangeAspect="1"/>
          </p:cNvPicPr>
          <p:nvPr/>
        </p:nvPicPr>
        <p:blipFill rotWithShape="1">
          <a:blip r:embed="rId2"/>
          <a:srcRect t="1135" r="17048"/>
          <a:stretch/>
        </p:blipFill>
        <p:spPr>
          <a:xfrm>
            <a:off x="6291240" y="2455850"/>
            <a:ext cx="5558253" cy="3742441"/>
          </a:xfrm>
          <a:prstGeom prst="rect">
            <a:avLst/>
          </a:prstGeom>
          <a:effectLst>
            <a:softEdge rad="127000"/>
          </a:effectLst>
        </p:spPr>
      </p:pic>
      <p:pic>
        <p:nvPicPr>
          <p:cNvPr id="8" name="Content Placeholder 7">
            <a:extLst>
              <a:ext uri="{FF2B5EF4-FFF2-40B4-BE49-F238E27FC236}">
                <a16:creationId xmlns:a16="http://schemas.microsoft.com/office/drawing/2014/main" id="{49406507-0B4C-A243-930A-BD9F2C2ECD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342" y="2455851"/>
            <a:ext cx="6043898" cy="3742441"/>
          </a:xfrm>
        </p:spPr>
      </p:pic>
    </p:spTree>
    <p:extLst>
      <p:ext uri="{BB962C8B-B14F-4D97-AF65-F5344CB8AC3E}">
        <p14:creationId xmlns:p14="http://schemas.microsoft.com/office/powerpoint/2010/main" val="2998421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9226A0-624F-A3A0-EC54-677D386F206C}"/>
              </a:ext>
            </a:extLst>
          </p:cNvPr>
          <p:cNvSpPr>
            <a:spLocks noGrp="1"/>
          </p:cNvSpPr>
          <p:nvPr>
            <p:ph type="ctrTitle"/>
          </p:nvPr>
        </p:nvSpPr>
        <p:spPr>
          <a:xfrm>
            <a:off x="0" y="568960"/>
            <a:ext cx="12192000" cy="1229360"/>
          </a:xfrm>
        </p:spPr>
        <p:txBody>
          <a:bodyPr>
            <a:normAutofit/>
          </a:bodyPr>
          <a:lstStyle/>
          <a:p>
            <a:r>
              <a:rPr lang="en-US" sz="6600" b="1" i="0" dirty="0">
                <a:effectLst/>
                <a:latin typeface="Times New Roman" panose="02020603050405020304" pitchFamily="18" charset="0"/>
                <a:cs typeface="Times New Roman" panose="02020603050405020304" pitchFamily="18" charset="0"/>
              </a:rPr>
              <a:t>INTRODUCTION</a:t>
            </a:r>
            <a:endParaRPr lang="en-IN" sz="6600" b="1"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F500C161-F868-D0B0-74E0-0EEE4DC2DA7E}"/>
              </a:ext>
            </a:extLst>
          </p:cNvPr>
          <p:cNvSpPr>
            <a:spLocks noGrp="1"/>
          </p:cNvSpPr>
          <p:nvPr>
            <p:ph type="subTitle" idx="1"/>
          </p:nvPr>
        </p:nvSpPr>
        <p:spPr>
          <a:xfrm>
            <a:off x="103695" y="2550161"/>
            <a:ext cx="11400918" cy="4086309"/>
          </a:xfrm>
        </p:spPr>
        <p:txBody>
          <a:bodyPr>
            <a:noAutofit/>
          </a:bodyPr>
          <a:lstStyle/>
          <a:p>
            <a:pPr algn="l"/>
            <a:r>
              <a:rPr lang="en-US" sz="2800" b="0" i="0" dirty="0">
                <a:effectLst/>
                <a:latin typeface="Times New Roman" panose="02020603050405020304" pitchFamily="18" charset="0"/>
                <a:cs typeface="Times New Roman" panose="02020603050405020304" pitchFamily="18" charset="0"/>
              </a:rPr>
              <a:t>A MERN stack-based tourism website offers a </a:t>
            </a:r>
            <a:r>
              <a:rPr lang="en-US" sz="2800" b="0" i="0" dirty="0">
                <a:effectLst/>
                <a:highlight>
                  <a:srgbClr val="800000"/>
                </a:highlight>
                <a:latin typeface="Times New Roman" panose="02020603050405020304" pitchFamily="18" charset="0"/>
                <a:cs typeface="Times New Roman" panose="02020603050405020304" pitchFamily="18" charset="0"/>
              </a:rPr>
              <a:t>dynamic and interactive platform</a:t>
            </a:r>
            <a:r>
              <a:rPr lang="en-US" sz="2800" b="0" i="0" dirty="0">
                <a:effectLst/>
                <a:latin typeface="Times New Roman" panose="02020603050405020304" pitchFamily="18" charset="0"/>
                <a:cs typeface="Times New Roman" panose="02020603050405020304" pitchFamily="18" charset="0"/>
              </a:rPr>
              <a:t>, seamlessly combining MongoDB, Express.js, React.js, and Node.js technologies. </a:t>
            </a:r>
          </a:p>
          <a:p>
            <a:pPr algn="l"/>
            <a:r>
              <a:rPr lang="en-US" sz="2800" b="0" i="0" dirty="0">
                <a:effectLst/>
                <a:latin typeface="Times New Roman" panose="02020603050405020304" pitchFamily="18" charset="0"/>
                <a:cs typeface="Times New Roman" panose="02020603050405020304" pitchFamily="18" charset="0"/>
              </a:rPr>
              <a:t>Providing users with engaging experiences, it leverages a robust backend, responsive frontend, and real-time data to showcase destinations, facilitate bookings, and enhance the overall travel planning process.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455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60CF94-5C46-9D18-DFF0-5F5BF235F871}"/>
              </a:ext>
            </a:extLst>
          </p:cNvPr>
          <p:cNvSpPr>
            <a:spLocks noGrp="1"/>
          </p:cNvSpPr>
          <p:nvPr>
            <p:ph type="ctrTitle"/>
          </p:nvPr>
        </p:nvSpPr>
        <p:spPr>
          <a:xfrm>
            <a:off x="0" y="284481"/>
            <a:ext cx="12104016" cy="1110686"/>
          </a:xfrm>
        </p:spPr>
        <p:txBody>
          <a:bodyPr>
            <a:normAutofit/>
          </a:bodyPr>
          <a:lstStyle/>
          <a:p>
            <a:r>
              <a:rPr lang="en-US" sz="4400" b="1" dirty="0">
                <a:latin typeface="Times New Roman" panose="02020603050405020304" pitchFamily="18" charset="0"/>
                <a:cs typeface="Times New Roman" panose="02020603050405020304" pitchFamily="18" charset="0"/>
              </a:rPr>
              <a:t>Significance of mern</a:t>
            </a:r>
            <a:endParaRPr lang="en-IN" sz="4400" b="1"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0B5FD90C-A167-B89B-7321-BAAC196CF1B5}"/>
              </a:ext>
            </a:extLst>
          </p:cNvPr>
          <p:cNvSpPr>
            <a:spLocks noGrp="1"/>
          </p:cNvSpPr>
          <p:nvPr>
            <p:ph type="subTitle" idx="1"/>
          </p:nvPr>
        </p:nvSpPr>
        <p:spPr>
          <a:xfrm>
            <a:off x="254524" y="1866507"/>
            <a:ext cx="11755224" cy="4707011"/>
          </a:xfrm>
        </p:spPr>
        <p:txBody>
          <a:bodyPr>
            <a:noAutofit/>
          </a:bodyPr>
          <a:lstStyle/>
          <a:p>
            <a:pPr algn="just"/>
            <a:r>
              <a:rPr lang="en-US" sz="2400" b="0" i="0" dirty="0">
                <a:effectLst/>
                <a:latin typeface="Times New Roman" panose="02020603050405020304" pitchFamily="18" charset="0"/>
                <a:cs typeface="Times New Roman" panose="02020603050405020304" pitchFamily="18" charset="0"/>
              </a:rPr>
              <a:t>The MERN stack, encompassing MongoDB, Express.js, React.js, and Node.js, is highly significant in web development. It offers a unified JavaScript-based development environment, streamlining both server-side and client-side tasks. </a:t>
            </a:r>
          </a:p>
          <a:p>
            <a:pPr algn="just"/>
            <a:r>
              <a:rPr lang="en-US" sz="2400" b="0" i="0" dirty="0">
                <a:effectLst/>
                <a:latin typeface="Times New Roman" panose="02020603050405020304" pitchFamily="18" charset="0"/>
                <a:cs typeface="Times New Roman" panose="02020603050405020304" pitchFamily="18" charset="0"/>
              </a:rPr>
              <a:t>React.js enhances user interfaces with real-time updates, </a:t>
            </a:r>
          </a:p>
          <a:p>
            <a:pPr algn="just"/>
            <a:r>
              <a:rPr lang="en-US" sz="2400" b="0" i="0" dirty="0">
                <a:effectLst/>
                <a:latin typeface="Times New Roman" panose="02020603050405020304" pitchFamily="18" charset="0"/>
                <a:cs typeface="Times New Roman" panose="02020603050405020304" pitchFamily="18" charset="0"/>
              </a:rPr>
              <a:t>Node.js ensures scalability. </a:t>
            </a:r>
          </a:p>
          <a:p>
            <a:pPr algn="just"/>
            <a:r>
              <a:rPr lang="en-US" sz="2400" b="0" i="0" dirty="0">
                <a:effectLst/>
                <a:latin typeface="Times New Roman" panose="02020603050405020304" pitchFamily="18" charset="0"/>
                <a:cs typeface="Times New Roman" panose="02020603050405020304" pitchFamily="18" charset="0"/>
              </a:rPr>
              <a:t>MongoDB's NoSQL flexibility accommodates agile development, and the stack's extensive community support contributes to its popularity in building responsive and scalable web applications.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77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5A04-27B1-B790-BA1B-86D0032A9F0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Features </a:t>
            </a:r>
            <a:r>
              <a:rPr lang="en-US" dirty="0"/>
              <a:t> </a:t>
            </a:r>
            <a:endParaRPr lang="en-IN" dirty="0"/>
          </a:p>
        </p:txBody>
      </p:sp>
      <p:sp>
        <p:nvSpPr>
          <p:cNvPr id="3" name="Content Placeholder 2">
            <a:extLst>
              <a:ext uri="{FF2B5EF4-FFF2-40B4-BE49-F238E27FC236}">
                <a16:creationId xmlns:a16="http://schemas.microsoft.com/office/drawing/2014/main" id="{76895B1E-5ECE-4923-74A3-E95F82CD81D1}"/>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Diverse Travel Packages</a:t>
            </a:r>
          </a:p>
          <a:p>
            <a:r>
              <a:rPr lang="en-US" sz="2400" dirty="0">
                <a:latin typeface="Times New Roman" panose="02020603050405020304" pitchFamily="18" charset="0"/>
                <a:cs typeface="Times New Roman" panose="02020603050405020304" pitchFamily="18" charset="0"/>
              </a:rPr>
              <a:t>Affordable prices</a:t>
            </a:r>
          </a:p>
          <a:p>
            <a:r>
              <a:rPr lang="en-US" sz="2400" dirty="0">
                <a:latin typeface="Times New Roman" panose="02020603050405020304" pitchFamily="18" charset="0"/>
                <a:cs typeface="Times New Roman" panose="02020603050405020304" pitchFamily="18" charset="0"/>
              </a:rPr>
              <a:t>User ratings and reviews</a:t>
            </a:r>
          </a:p>
          <a:p>
            <a:r>
              <a:rPr lang="en-US" sz="2400" dirty="0">
                <a:latin typeface="Times New Roman" panose="02020603050405020304" pitchFamily="18" charset="0"/>
                <a:cs typeface="Times New Roman" panose="02020603050405020304" pitchFamily="18" charset="0"/>
              </a:rPr>
              <a:t>Customer support</a:t>
            </a:r>
          </a:p>
          <a:p>
            <a:r>
              <a:rPr lang="en-US" sz="2400" dirty="0">
                <a:latin typeface="Times New Roman" panose="02020603050405020304" pitchFamily="18" charset="0"/>
                <a:cs typeface="Times New Roman" panose="02020603050405020304" pitchFamily="18" charset="0"/>
              </a:rPr>
              <a:t>Search and Filters</a:t>
            </a:r>
          </a:p>
        </p:txBody>
      </p:sp>
    </p:spTree>
    <p:extLst>
      <p:ext uri="{BB962C8B-B14F-4D97-AF65-F5344CB8AC3E}">
        <p14:creationId xmlns:p14="http://schemas.microsoft.com/office/powerpoint/2010/main" val="248625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D0498E-F617-9699-F1F5-CA1DFFE50704}"/>
              </a:ext>
            </a:extLst>
          </p:cNvPr>
          <p:cNvSpPr>
            <a:spLocks noGrp="1"/>
          </p:cNvSpPr>
          <p:nvPr>
            <p:ph type="title"/>
          </p:nvPr>
        </p:nvSpPr>
        <p:spPr>
          <a:xfrm>
            <a:off x="1150070" y="0"/>
            <a:ext cx="9401773" cy="1681480"/>
          </a:xfrm>
        </p:spPr>
        <p:txBody>
          <a:bodyPr>
            <a:normAutofit/>
          </a:bodyPr>
          <a:lstStyle/>
          <a:p>
            <a:r>
              <a:rPr lang="en-US" sz="4800" b="1" dirty="0">
                <a:latin typeface="Times New Roman" panose="02020603050405020304" pitchFamily="18" charset="0"/>
                <a:cs typeface="Times New Roman" panose="02020603050405020304" pitchFamily="18" charset="0"/>
              </a:rPr>
              <a:t>Technologies Used:</a:t>
            </a:r>
            <a:endParaRPr lang="en-IN" sz="4800" b="1"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51817229-7D81-0737-A09E-C7F9ED72122C}"/>
              </a:ext>
            </a:extLst>
          </p:cNvPr>
          <p:cNvSpPr>
            <a:spLocks noGrp="1"/>
          </p:cNvSpPr>
          <p:nvPr>
            <p:ph idx="1"/>
          </p:nvPr>
        </p:nvSpPr>
        <p:spPr>
          <a:xfrm>
            <a:off x="348792" y="1681479"/>
            <a:ext cx="11058794" cy="4775931"/>
          </a:xfrm>
        </p:spPr>
        <p:txBody>
          <a:bodyPr>
            <a:noAutofit/>
          </a:bodyPr>
          <a:lstStyle/>
          <a:p>
            <a:pPr algn="just"/>
            <a:r>
              <a:rPr lang="en-IN" sz="2400" b="0" dirty="0">
                <a:solidFill>
                  <a:schemeClr val="tx1"/>
                </a:solidFill>
                <a:effectLst/>
                <a:latin typeface="Times New Roman" panose="02020603050405020304" pitchFamily="18" charset="0"/>
                <a:cs typeface="Times New Roman" panose="02020603050405020304" pitchFamily="18" charset="0"/>
              </a:rPr>
              <a:t>Reactjs: A JavaScript library for building user interfaces.</a:t>
            </a:r>
          </a:p>
          <a:p>
            <a:pPr algn="just"/>
            <a:r>
              <a:rPr lang="en-IN" sz="2400" b="0" dirty="0">
                <a:solidFill>
                  <a:schemeClr val="tx1"/>
                </a:solidFill>
                <a:effectLst/>
                <a:latin typeface="Times New Roman" panose="02020603050405020304" pitchFamily="18" charset="0"/>
                <a:cs typeface="Times New Roman" panose="02020603050405020304" pitchFamily="18" charset="0"/>
              </a:rPr>
              <a:t>Bootstrap: For responsive design and UI components.</a:t>
            </a:r>
          </a:p>
          <a:p>
            <a:pPr algn="just"/>
            <a:r>
              <a:rPr lang="en-IN" sz="2400" b="0" dirty="0">
                <a:solidFill>
                  <a:schemeClr val="tx1"/>
                </a:solidFill>
                <a:effectLst/>
                <a:latin typeface="Times New Roman" panose="02020603050405020304" pitchFamily="18" charset="0"/>
                <a:cs typeface="Times New Roman" panose="02020603050405020304" pitchFamily="18" charset="0"/>
              </a:rPr>
              <a:t>Google Maps API: For interactive mapping and geographical features.</a:t>
            </a:r>
          </a:p>
          <a:p>
            <a:pPr algn="just"/>
            <a:r>
              <a:rPr lang="en-IN" sz="2400" b="0" dirty="0">
                <a:solidFill>
                  <a:schemeClr val="tx1"/>
                </a:solidFill>
                <a:effectLst/>
                <a:latin typeface="Times New Roman" panose="02020603050405020304" pitchFamily="18" charset="0"/>
                <a:cs typeface="Times New Roman" panose="02020603050405020304" pitchFamily="18" charset="0"/>
              </a:rPr>
              <a:t>MongoDB: NoSQL database for storing application data.</a:t>
            </a:r>
          </a:p>
          <a:p>
            <a:pPr algn="just"/>
            <a:r>
              <a:rPr lang="en-IN" sz="2400" b="0" dirty="0">
                <a:solidFill>
                  <a:schemeClr val="tx1"/>
                </a:solidFill>
                <a:effectLst/>
                <a:latin typeface="Times New Roman" panose="02020603050405020304" pitchFamily="18" charset="0"/>
                <a:cs typeface="Times New Roman" panose="02020603050405020304" pitchFamily="18" charset="0"/>
              </a:rPr>
              <a:t>Express.js: Web application framework for Node.js.</a:t>
            </a:r>
          </a:p>
          <a:p>
            <a:pPr algn="just"/>
            <a:r>
              <a:rPr lang="en-IN" sz="2400" dirty="0">
                <a:solidFill>
                  <a:schemeClr val="tx1"/>
                </a:solidFill>
                <a:latin typeface="Times New Roman" panose="02020603050405020304" pitchFamily="18" charset="0"/>
                <a:cs typeface="Times New Roman" panose="02020603050405020304" pitchFamily="18" charset="0"/>
              </a:rPr>
              <a:t>N</a:t>
            </a:r>
            <a:r>
              <a:rPr lang="en-IN" sz="2400" b="0" dirty="0">
                <a:solidFill>
                  <a:schemeClr val="tx1"/>
                </a:solidFill>
                <a:effectLst/>
                <a:latin typeface="Times New Roman" panose="02020603050405020304" pitchFamily="18" charset="0"/>
                <a:cs typeface="Times New Roman" panose="02020603050405020304" pitchFamily="18" charset="0"/>
              </a:rPr>
              <a:t>ode.js: JavaScript runtime for executing server-side JavaScript.</a:t>
            </a:r>
          </a:p>
          <a:p>
            <a:pPr algn="just"/>
            <a:r>
              <a:rPr lang="en-IN" sz="2400" b="0" dirty="0">
                <a:solidFill>
                  <a:schemeClr val="tx1"/>
                </a:solidFill>
                <a:effectLst/>
                <a:latin typeface="Times New Roman" panose="02020603050405020304" pitchFamily="18" charset="0"/>
                <a:cs typeface="Times New Roman" panose="02020603050405020304" pitchFamily="18" charset="0"/>
              </a:rPr>
              <a:t>JWT (JSON Web Tokens) for secure authentication.</a:t>
            </a:r>
            <a:endParaRPr lang="en-IN" sz="2400" dirty="0">
              <a:effectLst/>
              <a:latin typeface="Times New Roman" panose="02020603050405020304" pitchFamily="18" charset="0"/>
              <a:cs typeface="Times New Roman" panose="02020603050405020304" pitchFamily="18" charset="0"/>
            </a:endParaRPr>
          </a:p>
          <a:p>
            <a:pPr marL="0" indent="0" algn="just">
              <a:buNone/>
            </a:pPr>
            <a:br>
              <a:rPr lang="en-IN" sz="2000" b="0" dirty="0">
                <a:solidFill>
                  <a:schemeClr val="tx1"/>
                </a:solidFill>
                <a:effectLst/>
              </a:rPr>
            </a:br>
            <a:endParaRPr lang="en-IN" sz="2000" b="0" dirty="0">
              <a:solidFill>
                <a:schemeClr val="tx1"/>
              </a:solidFill>
              <a:effectLst/>
            </a:endParaRPr>
          </a:p>
        </p:txBody>
      </p:sp>
    </p:spTree>
    <p:extLst>
      <p:ext uri="{BB962C8B-B14F-4D97-AF65-F5344CB8AC3E}">
        <p14:creationId xmlns:p14="http://schemas.microsoft.com/office/powerpoint/2010/main" val="2950104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6D304-66C0-4B64-932F-86E1056E23BA}"/>
              </a:ext>
            </a:extLst>
          </p:cNvPr>
          <p:cNvSpPr>
            <a:spLocks noGrp="1"/>
          </p:cNvSpPr>
          <p:nvPr>
            <p:ph type="title"/>
          </p:nvPr>
        </p:nvSpPr>
        <p:spPr>
          <a:xfrm>
            <a:off x="207390" y="624110"/>
            <a:ext cx="11297223" cy="1280890"/>
          </a:xfrm>
        </p:spPr>
        <p:txBody>
          <a:bodyPr>
            <a:normAutofit/>
          </a:bodyPr>
          <a:lstStyle/>
          <a:p>
            <a:r>
              <a:rPr lang="en-US" sz="6000" b="1" dirty="0">
                <a:latin typeface="Times New Roman" panose="02020603050405020304" pitchFamily="18" charset="0"/>
                <a:cs typeface="Times New Roman" panose="02020603050405020304" pitchFamily="18" charset="0"/>
              </a:rPr>
              <a:t>Challenges faced:</a:t>
            </a:r>
            <a:endParaRPr lang="en-IN" sz="6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D752F6-5CD3-902B-CB4C-ACFF887443F7}"/>
              </a:ext>
            </a:extLst>
          </p:cNvPr>
          <p:cNvSpPr>
            <a:spLocks noGrp="1"/>
          </p:cNvSpPr>
          <p:nvPr>
            <p:ph idx="1"/>
          </p:nvPr>
        </p:nvSpPr>
        <p:spPr/>
        <p:txBody>
          <a:bodyPr>
            <a:normAutofit/>
          </a:bodyPr>
          <a:lstStyle/>
          <a:p>
            <a:r>
              <a:rPr lang="en-US" sz="2400" b="1" dirty="0">
                <a:solidFill>
                  <a:srgbClr val="FFFF00"/>
                </a:solidFill>
                <a:latin typeface="Times New Roman" panose="02020603050405020304" pitchFamily="18" charset="0"/>
                <a:cs typeface="Times New Roman" panose="02020603050405020304" pitchFamily="18" charset="0"/>
              </a:rPr>
              <a:t>API Scalability </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PT Sans" pitchFamily="34" charset="-122"/>
                <a:cs typeface="Times New Roman" panose="02020603050405020304" pitchFamily="18" charset="0"/>
              </a:rPr>
              <a:t>Scaling the API infrastructure to accommodate increasing traffic and user interactions posed significant challenges.</a:t>
            </a:r>
            <a:endParaRPr lang="en-US" sz="2400" dirty="0">
              <a:latin typeface="Times New Roman" panose="02020603050405020304" pitchFamily="18" charset="0"/>
              <a:cs typeface="Times New Roman" panose="02020603050405020304" pitchFamily="18" charset="0"/>
            </a:endParaRPr>
          </a:p>
          <a:p>
            <a:r>
              <a:rPr lang="en-IN" sz="2400" b="1" dirty="0">
                <a:solidFill>
                  <a:srgbClr val="FFFF00"/>
                </a:solidFill>
                <a:latin typeface="Times New Roman" panose="02020603050405020304" pitchFamily="18" charset="0"/>
                <a:cs typeface="Times New Roman" panose="02020603050405020304" pitchFamily="18" charset="0"/>
              </a:rPr>
              <a:t>Third party Integration </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PT Sans" pitchFamily="34" charset="-122"/>
                <a:cs typeface="Times New Roman" panose="02020603050405020304" pitchFamily="18" charset="0"/>
              </a:rPr>
              <a:t>Coordinating and debugging integration with various third-party APIs demanded meticulous attention to ensure seamless functionality.</a:t>
            </a:r>
            <a:endParaRPr lang="en-US" sz="2400" dirty="0">
              <a:latin typeface="Times New Roman" panose="02020603050405020304" pitchFamily="18" charset="0"/>
              <a:cs typeface="Times New Roman" panose="02020603050405020304" pitchFamily="18" charset="0"/>
            </a:endParaRPr>
          </a:p>
          <a:p>
            <a:r>
              <a:rPr lang="en-IN" sz="2400" b="1" dirty="0">
                <a:solidFill>
                  <a:srgbClr val="FFFF00"/>
                </a:solidFill>
                <a:latin typeface="Times New Roman" panose="02020603050405020304" pitchFamily="18" charset="0"/>
                <a:cs typeface="Times New Roman" panose="02020603050405020304" pitchFamily="18" charset="0"/>
              </a:rPr>
              <a:t>Performance optimization </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PT Sans" pitchFamily="34" charset="-122"/>
                <a:cs typeface="Times New Roman" panose="02020603050405020304" pitchFamily="18" charset="0"/>
              </a:rPr>
              <a:t>Ensuring optimal performance and responsiveness across different devices presented complex optimization hurdles.</a:t>
            </a:r>
            <a:endParaRPr lang="en-US" sz="24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90046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A415-3AB3-FAE7-DFDC-D939B8781D08}"/>
              </a:ext>
            </a:extLst>
          </p:cNvPr>
          <p:cNvSpPr>
            <a:spLocks noGrp="1"/>
          </p:cNvSpPr>
          <p:nvPr>
            <p:ph type="title"/>
          </p:nvPr>
        </p:nvSpPr>
        <p:spPr/>
        <p:txBody>
          <a:bodyPr>
            <a:normAutofit/>
          </a:bodyPr>
          <a:lstStyle/>
          <a:p>
            <a:r>
              <a:rPr lang="en-US" sz="4400" b="1" dirty="0">
                <a:latin typeface="Times New Roman" panose="02020603050405020304" pitchFamily="18" charset="0"/>
                <a:cs typeface="Times New Roman" panose="02020603050405020304" pitchFamily="18" charset="0"/>
              </a:rPr>
              <a:t>Key features of website</a:t>
            </a:r>
            <a:endParaRPr lang="en-IN" sz="4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87F3B9-22EB-8FF7-EB44-2AF775A7D59D}"/>
              </a:ext>
            </a:extLst>
          </p:cNvPr>
          <p:cNvSpPr>
            <a:spLocks noGrp="1"/>
          </p:cNvSpPr>
          <p:nvPr>
            <p:ph idx="1"/>
          </p:nvPr>
        </p:nvSpPr>
        <p:spPr/>
        <p:txBody>
          <a:bodyPr/>
          <a:lstStyle/>
          <a:p>
            <a:pPr marL="0" indent="0">
              <a:buNone/>
            </a:pPr>
            <a:r>
              <a:rPr lang="en-US" sz="1800" b="1" dirty="0">
                <a:solidFill>
                  <a:srgbClr val="2D4DF2"/>
                </a:solidFill>
                <a:latin typeface="Nunito" pitchFamily="34" charset="0"/>
                <a:ea typeface="Nunito" pitchFamily="34" charset="-122"/>
                <a:cs typeface="Nunito" pitchFamily="34" charset="-120"/>
              </a:rPr>
              <a:t> </a:t>
            </a:r>
            <a:endParaRPr lang="en-US" sz="1800" dirty="0"/>
          </a:p>
          <a:p>
            <a:endParaRPr lang="en-IN" dirty="0"/>
          </a:p>
        </p:txBody>
      </p:sp>
      <p:sp>
        <p:nvSpPr>
          <p:cNvPr id="5" name="TextBox 4">
            <a:extLst>
              <a:ext uri="{FF2B5EF4-FFF2-40B4-BE49-F238E27FC236}">
                <a16:creationId xmlns:a16="http://schemas.microsoft.com/office/drawing/2014/main" id="{291C29DF-D25D-8A63-15EA-130FA1245702}"/>
              </a:ext>
            </a:extLst>
          </p:cNvPr>
          <p:cNvSpPr txBox="1"/>
          <p:nvPr/>
        </p:nvSpPr>
        <p:spPr>
          <a:xfrm>
            <a:off x="509047" y="2460396"/>
            <a:ext cx="11345496" cy="3416320"/>
          </a:xfrm>
          <a:prstGeom prst="rect">
            <a:avLst/>
          </a:prstGeom>
          <a:noFill/>
        </p:spPr>
        <p:txBody>
          <a:bodyPr wrap="square" rtlCol="0">
            <a:spAutoFit/>
          </a:bodyPr>
          <a:lstStyle/>
          <a:p>
            <a:pPr marL="457200" indent="-457200">
              <a:buAutoNum type="arabicPeriod"/>
            </a:pPr>
            <a:r>
              <a:rPr lang="en-IN" sz="2400" b="1" dirty="0">
                <a:solidFill>
                  <a:srgbClr val="FFFF00"/>
                </a:solidFill>
                <a:latin typeface="Times New Roman" panose="02020603050405020304" pitchFamily="18" charset="0"/>
                <a:cs typeface="Times New Roman" panose="02020603050405020304" pitchFamily="18" charset="0"/>
              </a:rPr>
              <a:t>Map Functionality </a:t>
            </a:r>
            <a:r>
              <a:rPr lang="en-IN" sz="2400" b="1" dirty="0">
                <a:latin typeface="Times New Roman" panose="02020603050405020304" pitchFamily="18" charset="0"/>
                <a:cs typeface="Times New Roman" panose="02020603050405020304" pitchFamily="18" charset="0"/>
              </a:rPr>
              <a:t>:</a:t>
            </a:r>
            <a:r>
              <a:rPr lang="en-IN" dirty="0"/>
              <a:t> </a:t>
            </a:r>
            <a:r>
              <a:rPr lang="en-US" sz="2400" dirty="0">
                <a:latin typeface="Times New Roman" panose="02020603050405020304" pitchFamily="18" charset="0"/>
                <a:cs typeface="Times New Roman" panose="02020603050405020304" pitchFamily="18" charset="0"/>
              </a:rPr>
              <a:t>Users can explore the map, view the locations of different places, and possibly interact with markers to get more information about each place.</a:t>
            </a:r>
          </a:p>
          <a:p>
            <a:endParaRPr lang="en-US" sz="2400" dirty="0">
              <a:latin typeface="Times New Roman" panose="02020603050405020304" pitchFamily="18" charset="0"/>
              <a:cs typeface="Times New Roman" panose="02020603050405020304" pitchFamily="18" charset="0"/>
            </a:endParaRPr>
          </a:p>
          <a:p>
            <a:pPr marL="457200" indent="-457200">
              <a:buAutoNum type="arabicPeriod" startAt="2"/>
            </a:pPr>
            <a:r>
              <a:rPr lang="en-US" sz="2400" b="1" dirty="0">
                <a:solidFill>
                  <a:srgbClr val="FFFF00"/>
                </a:solidFill>
                <a:latin typeface="Times New Roman" panose="02020603050405020304" pitchFamily="18" charset="0"/>
                <a:cs typeface="Times New Roman" panose="02020603050405020304" pitchFamily="18" charset="0"/>
              </a:rPr>
              <a:t>Providing Review </a:t>
            </a:r>
            <a:r>
              <a:rPr lang="en-US" sz="2400" b="1"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Users may have the option to rate a place (e.g., give it a star rating) and provide written feedback. Reviews may be displayed on the website to help other users make informed decisions.</a:t>
            </a:r>
          </a:p>
          <a:p>
            <a:endParaRPr lang="en-US" sz="2400" b="0" i="0" dirty="0">
              <a:effectLst/>
              <a:latin typeface="Times New Roman" panose="02020603050405020304" pitchFamily="18" charset="0"/>
              <a:cs typeface="Times New Roman" panose="02020603050405020304" pitchFamily="18" charset="0"/>
            </a:endParaRPr>
          </a:p>
          <a:p>
            <a:r>
              <a:rPr lang="en-US" sz="2400" b="1" dirty="0">
                <a:solidFill>
                  <a:srgbClr val="FFFF00"/>
                </a:solidFill>
                <a:latin typeface="Times New Roman" panose="02020603050405020304" pitchFamily="18" charset="0"/>
                <a:cs typeface="Times New Roman" panose="02020603050405020304" pitchFamily="18" charset="0"/>
              </a:rPr>
              <a:t>3. </a:t>
            </a:r>
            <a:r>
              <a:rPr lang="en-IN" sz="2400" b="1" i="0" dirty="0">
                <a:solidFill>
                  <a:srgbClr val="FFFF00"/>
                </a:solidFill>
                <a:effectLst/>
                <a:latin typeface="Times New Roman" panose="02020603050405020304" pitchFamily="18" charset="0"/>
                <a:cs typeface="Times New Roman" panose="02020603050405020304" pitchFamily="18" charset="0"/>
              </a:rPr>
              <a:t>Add to Cart Functionality </a:t>
            </a:r>
            <a:r>
              <a:rPr lang="en-IN" sz="2400" b="1"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Users can view their cart, see the items they've added, and proceed to checkout or perform other actions related to the cart.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18222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380</TotalTime>
  <Words>937</Words>
  <Application>Microsoft Office PowerPoint</Application>
  <PresentationFormat>Widescreen</PresentationFormat>
  <Paragraphs>77</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Bookman Old Style</vt:lpstr>
      <vt:lpstr>Nunito</vt:lpstr>
      <vt:lpstr>Rockwell</vt:lpstr>
      <vt:lpstr>Times New Roman</vt:lpstr>
      <vt:lpstr>Damask</vt:lpstr>
      <vt:lpstr>Dream destine </vt:lpstr>
      <vt:lpstr>Our Team</vt:lpstr>
      <vt:lpstr>SNAPSHOTS</vt:lpstr>
      <vt:lpstr>INTRODUCTION</vt:lpstr>
      <vt:lpstr>Significance of mern</vt:lpstr>
      <vt:lpstr>Features  </vt:lpstr>
      <vt:lpstr>Technologies Used:</vt:lpstr>
      <vt:lpstr>Challenges faced:</vt:lpstr>
      <vt:lpstr>Key features of website</vt:lpstr>
      <vt:lpstr>Home Page</vt:lpstr>
      <vt:lpstr>Login page</vt:lpstr>
      <vt:lpstr>Register page </vt:lpstr>
      <vt:lpstr>Contact Us</vt:lpstr>
      <vt:lpstr>Packages we have </vt:lpstr>
      <vt:lpstr>Backend components </vt:lpstr>
      <vt:lpstr>Models</vt:lpstr>
      <vt:lpstr>Controllers</vt:lpstr>
      <vt:lpstr>Routers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Hustlers</dc:title>
  <dc:creator>Kavya Nagpal</dc:creator>
  <cp:lastModifiedBy>rushil bansal</cp:lastModifiedBy>
  <cp:revision>21</cp:revision>
  <dcterms:created xsi:type="dcterms:W3CDTF">2024-01-15T09:19:13Z</dcterms:created>
  <dcterms:modified xsi:type="dcterms:W3CDTF">2024-01-17T19:45:29Z</dcterms:modified>
</cp:coreProperties>
</file>